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0a4df440b5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0a4df440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20" y="1357857"/>
            <a:ext cx="7581691" cy="5901"/>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13889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2" name="Google Shape;52;p3"/>
          <p:cNvGrpSpPr/>
          <p:nvPr/>
        </p:nvGrpSpPr>
        <p:grpSpPr>
          <a:xfrm>
            <a:off x="372224" y="1650425"/>
            <a:ext cx="137818" cy="187200"/>
            <a:chOff x="507100" y="1997600"/>
            <a:chExt cx="158375" cy="187200"/>
          </a:xfrm>
        </p:grpSpPr>
        <p:sp>
          <p:nvSpPr>
            <p:cNvPr id="53" name="Google Shape;53;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 name="Google Shape;55;p3"/>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3196549" y="1650425"/>
            <a:ext cx="137818" cy="187200"/>
            <a:chOff x="507100" y="1997600"/>
            <a:chExt cx="158375" cy="187200"/>
          </a:xfrm>
        </p:grpSpPr>
        <p:sp>
          <p:nvSpPr>
            <p:cNvPr id="57" name="Google Shape;57;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3"/>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60" name="Google Shape;60;p3"/>
          <p:cNvGrpSpPr/>
          <p:nvPr/>
        </p:nvGrpSpPr>
        <p:grpSpPr>
          <a:xfrm>
            <a:off x="3196549" y="4473625"/>
            <a:ext cx="137818" cy="187200"/>
            <a:chOff x="507100" y="1997600"/>
            <a:chExt cx="158375" cy="187200"/>
          </a:xfrm>
        </p:grpSpPr>
        <p:sp>
          <p:nvSpPr>
            <p:cNvPr id="61" name="Google Shape;61;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 name="Google Shape;63;p3"/>
          <p:cNvGrpSpPr/>
          <p:nvPr/>
        </p:nvGrpSpPr>
        <p:grpSpPr>
          <a:xfrm>
            <a:off x="172050" y="5100163"/>
            <a:ext cx="2852450" cy="4958106"/>
            <a:chOff x="404700" y="4541500"/>
            <a:chExt cx="2852450" cy="5007177"/>
          </a:xfrm>
        </p:grpSpPr>
        <p:sp>
          <p:nvSpPr>
            <p:cNvPr id="64" name="Google Shape;64;p3"/>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67" name="Google Shape;67;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0" name="Google Shape;70;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1" name="Shape 71"/>
        <p:cNvGrpSpPr/>
        <p:nvPr/>
      </p:nvGrpSpPr>
      <p:grpSpPr>
        <a:xfrm>
          <a:off x="0" y="0"/>
          <a:ext cx="0" cy="0"/>
          <a:chOff x="0" y="0"/>
          <a:chExt cx="0" cy="0"/>
        </a:xfrm>
      </p:grpSpPr>
      <p:cxnSp>
        <p:nvCxnSpPr>
          <p:cNvPr id="72" name="Google Shape;72;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3" name="Google Shape;73;p4"/>
          <p:cNvGrpSpPr/>
          <p:nvPr/>
        </p:nvGrpSpPr>
        <p:grpSpPr>
          <a:xfrm>
            <a:off x="404725" y="1681475"/>
            <a:ext cx="6908400" cy="72025"/>
            <a:chOff x="404725" y="1681475"/>
            <a:chExt cx="6908400" cy="72025"/>
          </a:xfrm>
        </p:grpSpPr>
        <p:cxnSp>
          <p:nvCxnSpPr>
            <p:cNvPr id="74" name="Google Shape;74;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75" name="Google Shape;75;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76" name="Google Shape;76;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77" name="Google Shape;77;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8" name="Google Shape;78;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79" name="Google Shape;79;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0" name="Google Shape;80;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1" name="Google Shape;81;p4"/>
          <p:cNvGrpSpPr/>
          <p:nvPr/>
        </p:nvGrpSpPr>
        <p:grpSpPr>
          <a:xfrm>
            <a:off x="417975" y="1885250"/>
            <a:ext cx="2357775" cy="410125"/>
            <a:chOff x="417975" y="1885250"/>
            <a:chExt cx="2357775" cy="410125"/>
          </a:xfrm>
        </p:grpSpPr>
        <p:sp>
          <p:nvSpPr>
            <p:cNvPr id="82" name="Google Shape;82;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4"/>
          <p:cNvGrpSpPr/>
          <p:nvPr/>
        </p:nvGrpSpPr>
        <p:grpSpPr>
          <a:xfrm>
            <a:off x="417975" y="3505200"/>
            <a:ext cx="2357775" cy="410125"/>
            <a:chOff x="265575" y="3352800"/>
            <a:chExt cx="2357775" cy="410125"/>
          </a:xfrm>
        </p:grpSpPr>
        <p:sp>
          <p:nvSpPr>
            <p:cNvPr id="87" name="Google Shape;87;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4"/>
          <p:cNvGrpSpPr/>
          <p:nvPr/>
        </p:nvGrpSpPr>
        <p:grpSpPr>
          <a:xfrm>
            <a:off x="3872113" y="3505200"/>
            <a:ext cx="2357775" cy="410125"/>
            <a:chOff x="3567313" y="3200400"/>
            <a:chExt cx="2357775" cy="410125"/>
          </a:xfrm>
        </p:grpSpPr>
        <p:sp>
          <p:nvSpPr>
            <p:cNvPr id="92" name="Google Shape;92;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 name="Google Shape;96;p4"/>
          <p:cNvGrpSpPr/>
          <p:nvPr/>
        </p:nvGrpSpPr>
        <p:grpSpPr>
          <a:xfrm>
            <a:off x="417963" y="6597750"/>
            <a:ext cx="2357775" cy="410125"/>
            <a:chOff x="-39237" y="6140550"/>
            <a:chExt cx="2357775" cy="410125"/>
          </a:xfrm>
        </p:grpSpPr>
        <p:sp>
          <p:nvSpPr>
            <p:cNvPr id="97" name="Google Shape;97;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2" name="Google Shape;102;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3" name="Google Shape;103;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4" name="Google Shape;104;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5" name="Google Shape;105;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6" name="Google Shape;106;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7" name="Google Shape;107;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8" name="Google Shape;108;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9" name="Google Shape;109;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1" name="Google Shape;111;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2" name="Shape 112"/>
        <p:cNvGrpSpPr/>
        <p:nvPr/>
      </p:nvGrpSpPr>
      <p:grpSpPr>
        <a:xfrm>
          <a:off x="0" y="0"/>
          <a:ext cx="0" cy="0"/>
          <a:chOff x="0" y="0"/>
          <a:chExt cx="0" cy="0"/>
        </a:xfrm>
      </p:grpSpPr>
      <p:sp>
        <p:nvSpPr>
          <p:cNvPr id="113" name="Google Shape;11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4" name="Google Shape;11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5" name="Google Shape;115;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6" name="Google Shape;116;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17" name="Google Shape;117;p5"/>
          <p:cNvGrpSpPr/>
          <p:nvPr/>
        </p:nvGrpSpPr>
        <p:grpSpPr>
          <a:xfrm>
            <a:off x="95351" y="1392509"/>
            <a:ext cx="7581691" cy="5901"/>
            <a:chOff x="1890075" y="5241175"/>
            <a:chExt cx="4240556" cy="257700"/>
          </a:xfrm>
        </p:grpSpPr>
        <p:sp>
          <p:nvSpPr>
            <p:cNvPr id="118" name="Google Shape;11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19" name="Google Shape;11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0" name="Google Shape;12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1" name="Google Shape;12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2" name="Google Shape;122;p5"/>
          <p:cNvGrpSpPr/>
          <p:nvPr/>
        </p:nvGrpSpPr>
        <p:grpSpPr>
          <a:xfrm>
            <a:off x="95351" y="4542984"/>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27" name="Google Shape;127;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28" name="Google Shape;128;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29" name="Google Shape;129;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2" name="Google Shape;132;p5"/>
          <p:cNvGrpSpPr/>
          <p:nvPr/>
        </p:nvGrpSpPr>
        <p:grpSpPr>
          <a:xfrm>
            <a:off x="95351" y="8200359"/>
            <a:ext cx="7581691" cy="5901"/>
            <a:chOff x="1890075" y="5241175"/>
            <a:chExt cx="4240556" cy="257700"/>
          </a:xfrm>
        </p:grpSpPr>
        <p:sp>
          <p:nvSpPr>
            <p:cNvPr id="133" name="Google Shape;13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4" name="Google Shape;13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5" name="Google Shape;13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6" name="Google Shape;13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7" name="Google Shape;137;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38" name="Shape 138"/>
        <p:cNvGrpSpPr/>
        <p:nvPr/>
      </p:nvGrpSpPr>
      <p:grpSpPr>
        <a:xfrm>
          <a:off x="0" y="0"/>
          <a:ext cx="0" cy="0"/>
          <a:chOff x="0" y="0"/>
          <a:chExt cx="0" cy="0"/>
        </a:xfrm>
      </p:grpSpPr>
      <p:sp>
        <p:nvSpPr>
          <p:cNvPr id="139" name="Google Shape;139;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0" name="Google Shape;140;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1" name="Google Shape;141;p6"/>
          <p:cNvGrpSpPr/>
          <p:nvPr/>
        </p:nvGrpSpPr>
        <p:grpSpPr>
          <a:xfrm>
            <a:off x="-16250" y="9048087"/>
            <a:ext cx="7804900" cy="1072407"/>
            <a:chOff x="-19118" y="4617750"/>
            <a:chExt cx="9182236" cy="548378"/>
          </a:xfrm>
        </p:grpSpPr>
        <p:sp>
          <p:nvSpPr>
            <p:cNvPr id="142" name="Google Shape;142;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3" name="Google Shape;143;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4" name="Shape 1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8"/>
          <p:cNvSpPr txBox="1"/>
          <p:nvPr/>
        </p:nvSpPr>
        <p:spPr>
          <a:xfrm>
            <a:off x="343700" y="588225"/>
            <a:ext cx="7290900" cy="386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ML Model Results </a:t>
            </a:r>
            <a:r>
              <a:rPr b="1" lang="en" sz="1600">
                <a:solidFill>
                  <a:srgbClr val="000000"/>
                </a:solidFill>
                <a:latin typeface="Google Sans SemiBold"/>
                <a:ea typeface="Google Sans SemiBold"/>
                <a:cs typeface="Google Sans SemiBold"/>
                <a:sym typeface="Google Sans SemiBold"/>
              </a:rPr>
              <a:t> </a:t>
            </a:r>
            <a:endParaRPr sz="2100">
              <a:solidFill>
                <a:srgbClr val="000000"/>
              </a:solidFill>
              <a:latin typeface="Google Sans SemiBold"/>
              <a:ea typeface="Google Sans SemiBold"/>
              <a:cs typeface="Google Sans SemiBold"/>
              <a:sym typeface="Google Sans SemiBold"/>
            </a:endParaRPr>
          </a:p>
        </p:txBody>
      </p:sp>
      <p:sp>
        <p:nvSpPr>
          <p:cNvPr id="150" name="Google Shape;150;p8"/>
          <p:cNvSpPr txBox="1"/>
          <p:nvPr/>
        </p:nvSpPr>
        <p:spPr>
          <a:xfrm>
            <a:off x="343700" y="913500"/>
            <a:ext cx="375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pic>
        <p:nvPicPr>
          <p:cNvPr id="151" name="Google Shape;151;p8"/>
          <p:cNvPicPr preferRelativeResize="0"/>
          <p:nvPr/>
        </p:nvPicPr>
        <p:blipFill>
          <a:blip r:embed="rId3">
            <a:alphaModFix/>
          </a:blip>
          <a:stretch>
            <a:fillRect/>
          </a:stretch>
        </p:blipFill>
        <p:spPr>
          <a:xfrm>
            <a:off x="5687569" y="101625"/>
            <a:ext cx="1947034" cy="562800"/>
          </a:xfrm>
          <a:prstGeom prst="rect">
            <a:avLst/>
          </a:prstGeom>
          <a:noFill/>
          <a:ln>
            <a:noFill/>
          </a:ln>
        </p:spPr>
      </p:pic>
      <p:sp>
        <p:nvSpPr>
          <p:cNvPr id="152" name="Google Shape;152;p8"/>
          <p:cNvSpPr txBox="1"/>
          <p:nvPr/>
        </p:nvSpPr>
        <p:spPr>
          <a:xfrm>
            <a:off x="500400" y="1863125"/>
            <a:ext cx="2597400" cy="3080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rgbClr val="000000"/>
              </a:buClr>
              <a:buSzPts val="1100"/>
              <a:buFont typeface="Arial"/>
              <a:buNone/>
            </a:pPr>
            <a:r>
              <a:rPr lang="en" sz="1100">
                <a:solidFill>
                  <a:srgbClr val="000000"/>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r>
              <a:rPr lang="en" sz="1100">
                <a:latin typeface="Roboto"/>
                <a:ea typeface="Roboto"/>
                <a:cs typeface="Roboto"/>
                <a:sym typeface="Roboto"/>
              </a:rPr>
              <a:t>The ultimate goal for this project is to </a:t>
            </a:r>
            <a:r>
              <a:rPr lang="en" sz="1100">
                <a:latin typeface="Roboto"/>
                <a:ea typeface="Roboto"/>
                <a:cs typeface="Roboto"/>
                <a:sym typeface="Roboto"/>
              </a:rPr>
              <a:t>develop</a:t>
            </a:r>
            <a:r>
              <a:rPr lang="en" sz="1100">
                <a:latin typeface="Roboto"/>
                <a:ea typeface="Roboto"/>
                <a:cs typeface="Roboto"/>
                <a:sym typeface="Roboto"/>
              </a:rPr>
              <a:t> a machine learning (ML) model that predicts user churn. </a:t>
            </a:r>
            <a:r>
              <a:rPr b="1" lang="en" sz="1100">
                <a:solidFill>
                  <a:srgbClr val="000000"/>
                </a:solidFill>
                <a:latin typeface="Roboto"/>
                <a:ea typeface="Roboto"/>
                <a:cs typeface="Roboto"/>
                <a:sym typeface="Roboto"/>
              </a:rPr>
              <a:t>This report offers details and key insights from Milestone </a:t>
            </a:r>
            <a:r>
              <a:rPr b="1" lang="en" sz="1100">
                <a:latin typeface="Roboto"/>
                <a:ea typeface="Roboto"/>
                <a:cs typeface="Roboto"/>
                <a:sym typeface="Roboto"/>
              </a:rPr>
              <a:t>6</a:t>
            </a:r>
            <a:r>
              <a:rPr b="1" lang="en" sz="1100">
                <a:solidFill>
                  <a:srgbClr val="000000"/>
                </a:solidFill>
                <a:latin typeface="Roboto"/>
                <a:ea typeface="Roboto"/>
                <a:cs typeface="Roboto"/>
                <a:sym typeface="Roboto"/>
              </a:rPr>
              <a:t>, which </a:t>
            </a:r>
            <a:r>
              <a:rPr b="1" lang="en" sz="1100">
                <a:latin typeface="Roboto"/>
                <a:ea typeface="Roboto"/>
                <a:cs typeface="Roboto"/>
                <a:sym typeface="Roboto"/>
              </a:rPr>
              <a:t>could</a:t>
            </a:r>
            <a:r>
              <a:rPr b="1" lang="en" sz="1100">
                <a:solidFill>
                  <a:srgbClr val="000000"/>
                </a:solidFill>
                <a:latin typeface="Roboto"/>
                <a:ea typeface="Roboto"/>
                <a:cs typeface="Roboto"/>
                <a:sym typeface="Roboto"/>
              </a:rPr>
              <a:t> </a:t>
            </a:r>
            <a:r>
              <a:rPr b="1" lang="en" sz="1100">
                <a:solidFill>
                  <a:srgbClr val="000000"/>
                </a:solidFill>
                <a:latin typeface="Roboto"/>
                <a:ea typeface="Roboto"/>
                <a:cs typeface="Roboto"/>
                <a:sym typeface="Roboto"/>
              </a:rPr>
              <a:t>impact the future development </a:t>
            </a:r>
            <a:r>
              <a:rPr b="1" lang="en" sz="1100">
                <a:latin typeface="Roboto"/>
                <a:ea typeface="Roboto"/>
                <a:cs typeface="Roboto"/>
                <a:sym typeface="Roboto"/>
              </a:rPr>
              <a:t>of the project, should further work be undertaken</a:t>
            </a:r>
            <a:r>
              <a:rPr b="1" lang="en" sz="1100">
                <a:solidFill>
                  <a:srgbClr val="000000"/>
                </a:solidFill>
                <a:latin typeface="Roboto"/>
                <a:ea typeface="Roboto"/>
                <a:cs typeface="Roboto"/>
                <a:sym typeface="Roboto"/>
              </a:rPr>
              <a:t>. </a:t>
            </a:r>
            <a:endParaRPr sz="1100">
              <a:solidFill>
                <a:srgbClr val="000000"/>
              </a:solidFill>
              <a:latin typeface="Roboto"/>
              <a:ea typeface="Roboto"/>
              <a:cs typeface="Roboto"/>
              <a:sym typeface="Roboto"/>
            </a:endParaRPr>
          </a:p>
        </p:txBody>
      </p:sp>
      <p:sp>
        <p:nvSpPr>
          <p:cNvPr id="153" name="Google Shape;153;p8"/>
          <p:cNvSpPr txBox="1"/>
          <p:nvPr/>
        </p:nvSpPr>
        <p:spPr>
          <a:xfrm>
            <a:off x="3396650" y="1954175"/>
            <a:ext cx="3972000" cy="2344800"/>
          </a:xfrm>
          <a:prstGeom prst="rect">
            <a:avLst/>
          </a:prstGeom>
          <a:noFill/>
          <a:ln>
            <a:noFill/>
          </a:ln>
        </p:spPr>
        <p:txBody>
          <a:bodyPr anchorCtr="0" anchor="t" bIns="91425" lIns="91425" spcFirstLastPara="1" rIns="91425" wrap="square" tIns="91425">
            <a:spAutoFit/>
          </a:bodyPr>
          <a:lstStyle/>
          <a:p>
            <a:pPr indent="-184150" lvl="0" marL="0" rtl="0" algn="l">
              <a:spcBef>
                <a:spcPts val="0"/>
              </a:spcBef>
              <a:spcAft>
                <a:spcPts val="0"/>
              </a:spcAft>
              <a:buClr>
                <a:schemeClr val="dk1"/>
              </a:buClr>
              <a:buSzPts val="1100"/>
              <a:buFont typeface="Roboto"/>
              <a:buChar char="●"/>
            </a:pPr>
            <a:r>
              <a:rPr b="1" lang="en" sz="1100">
                <a:solidFill>
                  <a:schemeClr val="dk1"/>
                </a:solidFill>
                <a:highlight>
                  <a:srgbClr val="FFFFFF"/>
                </a:highlight>
                <a:latin typeface="Roboto"/>
                <a:ea typeface="Roboto"/>
                <a:cs typeface="Roboto"/>
                <a:sym typeface="Roboto"/>
              </a:rPr>
              <a:t>To obtain a model with the highest predictive power, the Waze data team developed two different models to </a:t>
            </a:r>
            <a:r>
              <a:rPr b="1" lang="en" sz="1100">
                <a:solidFill>
                  <a:schemeClr val="dk1"/>
                </a:solidFill>
                <a:highlight>
                  <a:srgbClr val="FFFFFF"/>
                </a:highlight>
                <a:latin typeface="Roboto"/>
                <a:ea typeface="Roboto"/>
                <a:cs typeface="Roboto"/>
                <a:sym typeface="Roboto"/>
              </a:rPr>
              <a:t>cross</a:t>
            </a:r>
            <a:r>
              <a:rPr b="1" lang="en" sz="1100">
                <a:solidFill>
                  <a:schemeClr val="dk1"/>
                </a:solidFill>
                <a:highlight>
                  <a:srgbClr val="FFFFFF"/>
                </a:highlight>
                <a:latin typeface="Roboto"/>
                <a:ea typeface="Roboto"/>
                <a:cs typeface="Roboto"/>
                <a:sym typeface="Roboto"/>
              </a:rPr>
              <a:t>-compare results: random forest and XGBoost. </a:t>
            </a:r>
            <a:endParaRPr b="1" sz="1100">
              <a:solidFill>
                <a:schemeClr val="dk1"/>
              </a:solidFill>
              <a:highlight>
                <a:srgbClr val="FFFFFF"/>
              </a:highlight>
              <a:latin typeface="Roboto"/>
              <a:ea typeface="Roboto"/>
              <a:cs typeface="Roboto"/>
              <a:sym typeface="Roboto"/>
            </a:endParaRPr>
          </a:p>
          <a:p>
            <a:pPr indent="-184150" lvl="0" marL="0" rtl="0" algn="l">
              <a:spcBef>
                <a:spcPts val="1000"/>
              </a:spcBef>
              <a:spcAft>
                <a:spcPts val="0"/>
              </a:spcAft>
              <a:buClr>
                <a:schemeClr val="dk1"/>
              </a:buClr>
              <a:buSzPts val="1100"/>
              <a:buFont typeface="Roboto"/>
              <a:buChar char="●"/>
            </a:pPr>
            <a:r>
              <a:rPr lang="en" sz="1100">
                <a:solidFill>
                  <a:schemeClr val="dk1"/>
                </a:solidFill>
                <a:highlight>
                  <a:srgbClr val="FFFFFF"/>
                </a:highlight>
                <a:latin typeface="Roboto"/>
                <a:ea typeface="Roboto"/>
                <a:cs typeface="Roboto"/>
                <a:sym typeface="Roboto"/>
              </a:rPr>
              <a:t>To prepare for this work, the data was split into training, validation, and test sets. Splitting the data three ways means that there is less data available to train the model than splitting just two ways. However, </a:t>
            </a:r>
            <a:r>
              <a:rPr b="1" lang="en" sz="1100">
                <a:solidFill>
                  <a:schemeClr val="dk1"/>
                </a:solidFill>
                <a:highlight>
                  <a:srgbClr val="FFFFFF"/>
                </a:highlight>
                <a:latin typeface="Roboto"/>
                <a:ea typeface="Roboto"/>
                <a:cs typeface="Roboto"/>
                <a:sym typeface="Roboto"/>
              </a:rPr>
              <a:t>performing model selection on a separate validation set enables testing of the champion model by itself on the test set, which gives a better estimate of future performance than splitting the data two ways and selecting a champion model by performance on the test data. </a:t>
            </a:r>
            <a:endParaRPr b="1" sz="1100">
              <a:solidFill>
                <a:schemeClr val="dk1"/>
              </a:solidFill>
              <a:latin typeface="Roboto"/>
              <a:ea typeface="Roboto"/>
              <a:cs typeface="Roboto"/>
              <a:sym typeface="Roboto"/>
            </a:endParaRPr>
          </a:p>
        </p:txBody>
      </p:sp>
      <p:pic>
        <p:nvPicPr>
          <p:cNvPr id="154" name="Google Shape;154;p8"/>
          <p:cNvPicPr preferRelativeResize="0"/>
          <p:nvPr/>
        </p:nvPicPr>
        <p:blipFill>
          <a:blip r:embed="rId4">
            <a:alphaModFix/>
          </a:blip>
          <a:stretch>
            <a:fillRect/>
          </a:stretch>
        </p:blipFill>
        <p:spPr>
          <a:xfrm>
            <a:off x="3078300" y="4672675"/>
            <a:ext cx="4608701" cy="2719775"/>
          </a:xfrm>
          <a:prstGeom prst="rect">
            <a:avLst/>
          </a:prstGeom>
          <a:noFill/>
          <a:ln>
            <a:noFill/>
          </a:ln>
        </p:spPr>
      </p:pic>
      <p:sp>
        <p:nvSpPr>
          <p:cNvPr id="155" name="Google Shape;155;p8"/>
          <p:cNvSpPr txBox="1"/>
          <p:nvPr/>
        </p:nvSpPr>
        <p:spPr>
          <a:xfrm>
            <a:off x="3396650" y="7316250"/>
            <a:ext cx="4237800" cy="2683500"/>
          </a:xfrm>
          <a:prstGeom prst="rect">
            <a:avLst/>
          </a:prstGeom>
          <a:noFill/>
          <a:ln>
            <a:noFill/>
          </a:ln>
        </p:spPr>
        <p:txBody>
          <a:bodyPr anchorCtr="0" anchor="t" bIns="91425" lIns="91425" spcFirstLastPara="1" rIns="91425" wrap="square" tIns="91425">
            <a:spAutoFit/>
          </a:bodyPr>
          <a:lstStyle/>
          <a:p>
            <a:pPr indent="-184150" lvl="0" marL="0" rtl="0" algn="l">
              <a:spcBef>
                <a:spcPts val="0"/>
              </a:spcBef>
              <a:spcAft>
                <a:spcPts val="0"/>
              </a:spcAft>
              <a:buSzPts val="1100"/>
              <a:buFont typeface="Roboto"/>
              <a:buChar char="●"/>
            </a:pPr>
            <a:r>
              <a:rPr b="1" lang="en" sz="1100">
                <a:latin typeface="Roboto"/>
                <a:ea typeface="Roboto"/>
                <a:cs typeface="Roboto"/>
                <a:sym typeface="Roboto"/>
              </a:rPr>
              <a:t>Engineered features accounted for six of the top 10 features: </a:t>
            </a:r>
            <a:r>
              <a:rPr lang="en" sz="1100">
                <a:latin typeface="Roboto"/>
                <a:ea typeface="Roboto"/>
                <a:cs typeface="Roboto"/>
                <a:sym typeface="Roboto"/>
              </a:rPr>
              <a:t>km_per_hour, percent_sessions_in_last_month, total_sessions_per_day, percent_of_drives_to_favorite, km_per_drive, km_per_driving_day.</a:t>
            </a:r>
            <a:endParaRPr sz="1100">
              <a:latin typeface="Roboto"/>
              <a:ea typeface="Roboto"/>
              <a:cs typeface="Roboto"/>
              <a:sym typeface="Roboto"/>
            </a:endParaRPr>
          </a:p>
          <a:p>
            <a:pPr indent="-184150" lvl="0" marL="0" rtl="0" algn="l">
              <a:spcBef>
                <a:spcPts val="500"/>
              </a:spcBef>
              <a:spcAft>
                <a:spcPts val="0"/>
              </a:spcAft>
              <a:buSzPts val="1100"/>
              <a:buFont typeface="Roboto"/>
              <a:buChar char="●"/>
            </a:pPr>
            <a:r>
              <a:rPr b="1" lang="en" sz="1100">
                <a:latin typeface="Roboto"/>
                <a:ea typeface="Roboto"/>
                <a:cs typeface="Roboto"/>
                <a:sym typeface="Roboto"/>
              </a:rPr>
              <a:t>The XGBoost model fit the data better than the random forest model.</a:t>
            </a:r>
            <a:r>
              <a:rPr lang="en" sz="1100">
                <a:latin typeface="Roboto"/>
                <a:ea typeface="Roboto"/>
                <a:cs typeface="Roboto"/>
                <a:sym typeface="Roboto"/>
              </a:rPr>
              <a:t> Additionally, it’s important to call out that the recall score (17%) is nearly double the score from the previous logistic regression model built in Milestone 5, while still maintaining a similar accuracy and precision score. </a:t>
            </a:r>
            <a:endParaRPr sz="1100">
              <a:latin typeface="Roboto"/>
              <a:ea typeface="Roboto"/>
              <a:cs typeface="Roboto"/>
              <a:sym typeface="Roboto"/>
            </a:endParaRPr>
          </a:p>
          <a:p>
            <a:pPr indent="-184150" lvl="0" marL="0" rtl="0" algn="l">
              <a:spcBef>
                <a:spcPts val="500"/>
              </a:spcBef>
              <a:spcAft>
                <a:spcPts val="500"/>
              </a:spcAft>
              <a:buSzPts val="1100"/>
              <a:buFont typeface="Roboto"/>
              <a:buChar char="●"/>
            </a:pPr>
            <a:r>
              <a:rPr b="1" lang="en" sz="1100">
                <a:latin typeface="Roboto"/>
                <a:ea typeface="Roboto"/>
                <a:cs typeface="Roboto"/>
                <a:sym typeface="Roboto"/>
              </a:rPr>
              <a:t>The ensembles of tree-based models in this project milestone are more valuable than a </a:t>
            </a:r>
            <a:r>
              <a:rPr b="1" lang="en" sz="1100">
                <a:latin typeface="Roboto"/>
                <a:ea typeface="Roboto"/>
                <a:cs typeface="Roboto"/>
                <a:sym typeface="Roboto"/>
              </a:rPr>
              <a:t>singular</a:t>
            </a:r>
            <a:r>
              <a:rPr b="1" lang="en" sz="1100">
                <a:latin typeface="Roboto"/>
                <a:ea typeface="Roboto"/>
                <a:cs typeface="Roboto"/>
                <a:sym typeface="Roboto"/>
              </a:rPr>
              <a:t> logistic regression model because they achieve higher scores across all evaluation metrics and require less preprocessing of the data. However, it is more difficult to understand how they make their predictions.</a:t>
            </a:r>
            <a:endParaRPr b="1" sz="1100">
              <a:latin typeface="Roboto"/>
              <a:ea typeface="Roboto"/>
              <a:cs typeface="Roboto"/>
              <a:sym typeface="Roboto"/>
            </a:endParaRPr>
          </a:p>
        </p:txBody>
      </p:sp>
      <p:sp>
        <p:nvSpPr>
          <p:cNvPr id="156" name="Google Shape;156;p8"/>
          <p:cNvSpPr txBox="1"/>
          <p:nvPr/>
        </p:nvSpPr>
        <p:spPr>
          <a:xfrm>
            <a:off x="235125" y="5431675"/>
            <a:ext cx="2684400" cy="4597200"/>
          </a:xfrm>
          <a:prstGeom prst="rect">
            <a:avLst/>
          </a:prstGeom>
          <a:noFill/>
          <a:ln>
            <a:noFill/>
          </a:ln>
        </p:spPr>
        <p:txBody>
          <a:bodyPr anchorCtr="0" anchor="t" bIns="91425" lIns="91425" spcFirstLastPara="1" rIns="91425" wrap="square" tIns="91425">
            <a:spAutoFit/>
          </a:bodyPr>
          <a:lstStyle/>
          <a:p>
            <a:pPr indent="-184150" lvl="0" marL="285750" rtl="0" algn="l">
              <a:spcBef>
                <a:spcPts val="0"/>
              </a:spcBef>
              <a:spcAft>
                <a:spcPts val="0"/>
              </a:spcAft>
              <a:buClr>
                <a:srgbClr val="000000"/>
              </a:buClr>
              <a:buSzPts val="1100"/>
              <a:buFont typeface="Roboto"/>
              <a:buChar char="➔"/>
            </a:pPr>
            <a:r>
              <a:rPr b="1" lang="en" sz="1100">
                <a:latin typeface="Roboto"/>
                <a:ea typeface="Roboto"/>
                <a:cs typeface="Roboto"/>
                <a:sym typeface="Roboto"/>
              </a:rPr>
              <a:t>The ML models developed for Milestone 6 demonstrate a critical need for additional data in order to more accurately predict user churn. </a:t>
            </a:r>
            <a:endParaRPr b="1" sz="1100">
              <a:latin typeface="Roboto"/>
              <a:ea typeface="Roboto"/>
              <a:cs typeface="Roboto"/>
              <a:sym typeface="Roboto"/>
            </a:endParaRPr>
          </a:p>
          <a:p>
            <a:pPr indent="-184150" lvl="0" marL="285750" rtl="0" algn="l">
              <a:spcBef>
                <a:spcPts val="700"/>
              </a:spcBef>
              <a:spcAft>
                <a:spcPts val="0"/>
              </a:spcAft>
              <a:buSzPts val="1100"/>
              <a:buFont typeface="Roboto"/>
              <a:buChar char="➔"/>
            </a:pPr>
            <a:r>
              <a:rPr b="1" lang="en" sz="1100">
                <a:latin typeface="Roboto"/>
                <a:ea typeface="Roboto"/>
                <a:cs typeface="Roboto"/>
                <a:sym typeface="Roboto"/>
              </a:rPr>
              <a:t>This modeling effort confirms that the current data is insufficient to consistently predict churn. </a:t>
            </a:r>
            <a:r>
              <a:rPr lang="en" sz="1100">
                <a:latin typeface="Roboto"/>
                <a:ea typeface="Roboto"/>
                <a:cs typeface="Roboto"/>
                <a:sym typeface="Roboto"/>
              </a:rPr>
              <a:t>It would be helpful to have drive-level information for each user</a:t>
            </a:r>
            <a:r>
              <a:rPr b="1" lang="en" sz="1100">
                <a:latin typeface="Roboto"/>
                <a:ea typeface="Roboto"/>
                <a:cs typeface="Roboto"/>
                <a:sym typeface="Roboto"/>
              </a:rPr>
              <a:t> </a:t>
            </a:r>
            <a:r>
              <a:rPr lang="en" sz="1100">
                <a:latin typeface="Roboto"/>
                <a:ea typeface="Roboto"/>
                <a:cs typeface="Roboto"/>
                <a:sym typeface="Roboto"/>
              </a:rPr>
              <a:t>(such as drive times, geographic locations, etc.). It would probably also be helpful to have more granular data to know how users interact with the app. For example, how often do they report or confirm road hazard alerts? Finally, it could be helpful to know the monthly count of unique starting and ending locations each driver inputs. </a:t>
            </a:r>
            <a:endParaRPr sz="1100">
              <a:latin typeface="Roboto"/>
              <a:ea typeface="Roboto"/>
              <a:cs typeface="Roboto"/>
              <a:sym typeface="Roboto"/>
            </a:endParaRPr>
          </a:p>
          <a:p>
            <a:pPr indent="-184150" lvl="0" marL="285750" rtl="0" algn="l">
              <a:spcBef>
                <a:spcPts val="700"/>
              </a:spcBef>
              <a:spcAft>
                <a:spcPts val="700"/>
              </a:spcAft>
              <a:buClr>
                <a:schemeClr val="dk1"/>
              </a:buClr>
              <a:buSzPts val="1100"/>
              <a:buFont typeface="Roboto"/>
              <a:buChar char="➔"/>
            </a:pPr>
            <a:r>
              <a:rPr b="1" lang="en" sz="1100">
                <a:solidFill>
                  <a:schemeClr val="dk1"/>
                </a:solidFill>
                <a:latin typeface="Roboto"/>
                <a:ea typeface="Roboto"/>
                <a:cs typeface="Roboto"/>
                <a:sym typeface="Roboto"/>
              </a:rPr>
              <a:t>Since engineered features are a proven valuable tool for improving the performance of ML models, the Waze team recommends a second iteration of the User Churn Project.</a:t>
            </a:r>
            <a:endParaRPr b="1" sz="11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